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lear Sans Regular Bold" charset="0"/>
      <p:regular r:id="rId16"/>
    </p:embeddedFont>
    <p:embeddedFont>
      <p:font typeface="Clear Sans Regular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rimo Bold" charset="0"/>
      <p:regular r:id="rId22"/>
    </p:embeddedFont>
    <p:embeddedFont>
      <p:font typeface="Abril Fatface" charset="-9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1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4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sv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4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2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sv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12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6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0.svg"/><Relationship Id="rId7" Type="http://schemas.openxmlformats.org/officeDocument/2006/relationships/image" Target="../media/image4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2.svg"/><Relationship Id="rId4" Type="http://schemas.openxmlformats.org/officeDocument/2006/relationships/image" Target="../media/image30.png"/><Relationship Id="rId9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269931">
            <a:off x="17003502" y="2882213"/>
            <a:ext cx="1353652" cy="15874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8" b="10479"/>
          <a:stretch>
            <a:fillRect/>
          </a:stretch>
        </p:blipFill>
        <p:spPr>
          <a:xfrm rot="-1231150">
            <a:off x="1043062" y="-2455266"/>
            <a:ext cx="5053887" cy="4837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11738" flipH="1">
            <a:off x="-1735952" y="5224724"/>
            <a:ext cx="5529305" cy="7490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832574" flipH="1">
            <a:off x="13641409" y="6345137"/>
            <a:ext cx="6496445" cy="6472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280583">
            <a:off x="170779" y="4332786"/>
            <a:ext cx="865853" cy="10153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188846">
            <a:off x="427133" y="5124891"/>
            <a:ext cx="617995" cy="7247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597175">
            <a:off x="2635874" y="8152089"/>
            <a:ext cx="2552102" cy="33660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541047">
            <a:off x="15190548" y="-1051112"/>
            <a:ext cx="5090523" cy="4627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28424"/>
          <a:stretch>
            <a:fillRect/>
          </a:stretch>
        </p:blipFill>
        <p:spPr>
          <a:xfrm rot="-5888056">
            <a:off x="7498749" y="-3179205"/>
            <a:ext cx="3154571" cy="490693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326092" y="4069993"/>
            <a:ext cx="13635816" cy="2147014"/>
            <a:chOff x="0" y="0"/>
            <a:chExt cx="18181088" cy="286268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85725"/>
              <a:ext cx="18181088" cy="186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2A2952"/>
                  </a:solidFill>
                  <a:latin typeface="Jingleberry Bold"/>
                </a:rPr>
                <a:t>AKRAN ZORBALIĞI NEDIR?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7872326" y="2007718"/>
              <a:ext cx="2436437" cy="85496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8748774">
            <a:off x="11951944" y="8905951"/>
            <a:ext cx="2290766" cy="255044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24709" r="18340"/>
          <a:stretch>
            <a:fillRect/>
          </a:stretch>
        </p:blipFill>
        <p:spPr>
          <a:xfrm rot="10427415">
            <a:off x="13061031" y="7835436"/>
            <a:ext cx="804986" cy="15737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22085" r="16017"/>
          <a:stretch>
            <a:fillRect/>
          </a:stretch>
        </p:blipFill>
        <p:spPr>
          <a:xfrm rot="4177288">
            <a:off x="14661849" y="1069540"/>
            <a:ext cx="703515" cy="12654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21970" r="14794"/>
          <a:stretch>
            <a:fillRect/>
          </a:stretch>
        </p:blipFill>
        <p:spPr>
          <a:xfrm rot="5101081">
            <a:off x="14419390" y="646971"/>
            <a:ext cx="463376" cy="8158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r="18701"/>
          <a:stretch>
            <a:fillRect/>
          </a:stretch>
        </p:blipFill>
        <p:spPr>
          <a:xfrm rot="6515010">
            <a:off x="13898826" y="-603282"/>
            <a:ext cx="1023242" cy="140129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238726">
            <a:off x="-1694321" y="-983038"/>
            <a:ext cx="4099606" cy="44916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097664" y="8536579"/>
            <a:ext cx="7999663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 u="none">
                <a:solidFill>
                  <a:srgbClr val="2A2952"/>
                </a:solidFill>
                <a:latin typeface="Jingleberry Bold"/>
              </a:rPr>
              <a:t>MAMAK REHBERLİK VE ARAŞTIRMA MERKEZİ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565241" y="8031297"/>
            <a:ext cx="3900206" cy="28932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002724">
            <a:off x="15842739" y="-135903"/>
            <a:ext cx="3900206" cy="289324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4B9FA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59471" y="8711565"/>
            <a:ext cx="1271004" cy="539059"/>
            <a:chOff x="0" y="0"/>
            <a:chExt cx="2527300" cy="1071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767267" y="1012194"/>
            <a:ext cx="7693950" cy="8119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672D82"/>
                </a:solidFill>
                <a:latin typeface="Clear Sans Regular Bold"/>
              </a:rPr>
              <a:t>ZORBALIK DAVRANIŞI GÖSTEREN ÖĞRENCILERIN ORTAK ÖZELLIKLERI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22920" y="1059819"/>
            <a:ext cx="6836380" cy="826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4"/>
              </a:lnSpc>
            </a:pPr>
            <a:r>
              <a:rPr lang="en-US" sz="4696">
                <a:solidFill>
                  <a:srgbClr val="672D82"/>
                </a:solidFill>
                <a:latin typeface="Clear Sans Regular Bold"/>
              </a:rPr>
              <a:t>Empati kurma yeteneği gelişmemiştir. Sosyal becerilerde ve ilişki kurma biçimlerinde yetersizlikler olabilir. Saldırgan ve dürtüsel yapıya sahiptir, erkeklerde fiziksel üstünlük de eşlik edebilir.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59471" y="8502015"/>
            <a:ext cx="1271004" cy="539059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64587" y="8032662"/>
            <a:ext cx="3944331" cy="39299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8526" flipH="1">
            <a:off x="1613515" y="8869768"/>
            <a:ext cx="2424010" cy="241519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8938738" y="5042278"/>
            <a:ext cx="1253006" cy="842482"/>
            <a:chOff x="0" y="0"/>
            <a:chExt cx="1930400" cy="12979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D1E1A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4302761"/>
            <a:ext cx="7560469" cy="151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320"/>
              </a:lnSpc>
              <a:spcBef>
                <a:spcPct val="0"/>
              </a:spcBef>
            </a:pPr>
            <a:r>
              <a:rPr lang="en-US" sz="8800">
                <a:solidFill>
                  <a:srgbClr val="5C7424"/>
                </a:solidFill>
                <a:latin typeface="Clear Sans Regular Bold"/>
              </a:rPr>
              <a:t>ZORBA MISIN?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23864" y="1603057"/>
            <a:ext cx="6927703" cy="7004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Clear Sans Regular Bold"/>
              </a:rPr>
              <a:t>Birini üzdüğün zaman mutlu olur musun?</a:t>
            </a:r>
          </a:p>
          <a:p>
            <a:pPr marL="777238" lvl="1" indent="-388619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Arimo Bold"/>
              </a:rPr>
              <a:t>Rahatlamak için başkalarına sataşır mısın?</a:t>
            </a:r>
          </a:p>
          <a:p>
            <a:pPr marL="777238" lvl="1" indent="-388619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Arimo Bold"/>
              </a:rPr>
              <a:t>Diğer insanların senden korkmasından hoşlanır mısın?</a:t>
            </a:r>
          </a:p>
          <a:p>
            <a:pPr marL="777238" lvl="1" indent="-388619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Arimo Bold"/>
              </a:rPr>
              <a:t>Başkalarının üzülmesi seni mutlu eder mi?</a:t>
            </a:r>
          </a:p>
          <a:p>
            <a:pPr marL="777238" lvl="1" indent="-388619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Arimo Bold"/>
              </a:rPr>
              <a:t>İnsanlar seni zorba biri olarak mı tanıyor?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62922" y="-523875"/>
            <a:ext cx="1529327" cy="323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2"/>
              </a:lnSpc>
              <a:spcBef>
                <a:spcPct val="0"/>
              </a:spcBef>
            </a:pPr>
            <a:r>
              <a:rPr lang="en-US" sz="17787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09181" y="8981094"/>
            <a:ext cx="1873061" cy="187306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FD1C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415444">
            <a:off x="16370254" y="405050"/>
            <a:ext cx="2474449" cy="376993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9FD1C2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159471" y="8711565"/>
            <a:ext cx="1271004" cy="539059"/>
            <a:chOff x="0" y="0"/>
            <a:chExt cx="2527300" cy="1071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028700" y="3655698"/>
            <a:ext cx="7430368" cy="282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340"/>
              </a:lnSpc>
              <a:spcBef>
                <a:spcPct val="0"/>
              </a:spcBef>
            </a:pPr>
            <a:r>
              <a:rPr lang="en-US" sz="8100">
                <a:solidFill>
                  <a:srgbClr val="2A2952"/>
                </a:solidFill>
                <a:latin typeface="Clear Sans Regular Bold"/>
              </a:rPr>
              <a:t>SEYIRCI NELER YAPABILIR?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04270" y="1905063"/>
            <a:ext cx="7403208" cy="668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323" lvl="1" indent="-374162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Olayları izlemeye dalmayın.</a:t>
            </a:r>
          </a:p>
          <a:p>
            <a:pPr marL="748323" lvl="1" indent="-374162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Zorbaya durmasını söyleyin.</a:t>
            </a:r>
          </a:p>
          <a:p>
            <a:pPr marL="748323" lvl="1" indent="-374162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Zorbalığa maruz kalan kişiye iyi davranın.</a:t>
            </a:r>
          </a:p>
          <a:p>
            <a:pPr marL="748323" lvl="1" indent="-374162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Zorbalığa maruz kalan kişiyi sizinle gelmeye ikna edin.</a:t>
            </a:r>
          </a:p>
          <a:p>
            <a:pPr marL="748323" lvl="1" indent="-374162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Bir yetişkine olayı anlatın.</a:t>
            </a:r>
          </a:p>
          <a:p>
            <a:pPr marL="748323" lvl="1" indent="-374162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Davranışlarınızla zorbaya güç vermeyin.</a:t>
            </a:r>
          </a:p>
          <a:p>
            <a:pPr marL="748323" lvl="1" indent="-374162" algn="l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Unutmayın, siz de bir gün zorbalığa maruz kalabilirsiniz!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62922" y="-523875"/>
            <a:ext cx="1529327" cy="323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2"/>
              </a:lnSpc>
              <a:spcBef>
                <a:spcPct val="0"/>
              </a:spcBef>
            </a:pPr>
            <a:r>
              <a:rPr lang="en-US" sz="17787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29619" flipH="1">
            <a:off x="2456203" y="6622049"/>
            <a:ext cx="3892066" cy="527250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984164" y="7512419"/>
            <a:ext cx="1271004" cy="539059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5363">
            <a:off x="-383687" y="8195978"/>
            <a:ext cx="2317231" cy="3056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66487" y="8540759"/>
            <a:ext cx="2125762" cy="23667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46173">
            <a:off x="5046345" y="9421553"/>
            <a:ext cx="1554657" cy="173089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462922" y="-523875"/>
            <a:ext cx="1529327" cy="323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2"/>
              </a:lnSpc>
              <a:spcBef>
                <a:spcPct val="0"/>
              </a:spcBef>
            </a:pPr>
            <a:r>
              <a:rPr lang="en-US" sz="17787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312827"/>
            <a:ext cx="7049278" cy="521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351"/>
              </a:lnSpc>
              <a:spcBef>
                <a:spcPct val="0"/>
              </a:spcBef>
            </a:pPr>
            <a:r>
              <a:rPr lang="en-US" sz="7394">
                <a:solidFill>
                  <a:srgbClr val="91612F"/>
                </a:solidFill>
                <a:latin typeface="Clear Sans Regular Bold"/>
              </a:rPr>
              <a:t>Z</a:t>
            </a:r>
            <a:r>
              <a:rPr lang="en-US" sz="7394" u="none">
                <a:solidFill>
                  <a:srgbClr val="91612F"/>
                </a:solidFill>
                <a:latin typeface="Clear Sans Regular Bold"/>
              </a:rPr>
              <a:t>orbalığı Önlemek İçin Neler Yapabilirsiniz?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42925" y="751205"/>
            <a:ext cx="8346150" cy="872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Sizi olumsuz davranışlara ya da suç işlemeye yönlendiren arkadaş ortamından uzak durun.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Yaşadığınız olumlu ya da olumsuz durumları, günlük okulda ve dışarıda yaşadıklarınızı ailenizle paylaşmaktan çekinmeyin.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Herhangi bir arkadaş ya da arkadaş grubundan çeşitli şekillerde baskı görüyorsanız en kısa zamanda ailenize ya da öğretmenlerinize bildirin.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Yapacağınız her davranışın önce sonuçlarını düşünün. Sizin yapacağınız bir davranışın sonucunda kimlerin zarar görebileceğini mutlaka hesaba katın. 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İnsanlardan ve olaylardan çabuk etkilenmeyin. Birileri istiyor diye size ve ailenize zarar verebilecek bilinçsiz davranış ve hareketler yapmayın.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9677" b="96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79377" y="363489"/>
            <a:ext cx="11835013" cy="9359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69"/>
              </a:lnSpc>
            </a:pPr>
            <a:r>
              <a:rPr lang="en-US" sz="10621">
                <a:solidFill>
                  <a:srgbClr val="4F4E89"/>
                </a:solidFill>
                <a:latin typeface="Abril Fatface"/>
              </a:rPr>
              <a:t>BIZI DINLEDIĞINIZ IÇIN </a:t>
            </a:r>
          </a:p>
          <a:p>
            <a:pPr>
              <a:lnSpc>
                <a:spcPts val="14869"/>
              </a:lnSpc>
            </a:pPr>
            <a:r>
              <a:rPr lang="en-US" sz="10621">
                <a:solidFill>
                  <a:srgbClr val="4F4E89"/>
                </a:solidFill>
                <a:latin typeface="Abril Fatface"/>
              </a:rPr>
              <a:t>TEŞEKKÜR EDERIZ.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096" y="700366"/>
            <a:ext cx="4272488" cy="45016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53791">
            <a:off x="10253004" y="-1824445"/>
            <a:ext cx="4308575" cy="46013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44516" y="-1993844"/>
            <a:ext cx="4661672" cy="51074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41101" y="6997456"/>
            <a:ext cx="4367232" cy="4287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80321">
            <a:off x="7014016" y="-2929070"/>
            <a:ext cx="4259967" cy="47428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423859">
            <a:off x="15552873" y="3459941"/>
            <a:ext cx="2917541" cy="384807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12353" y="2367451"/>
            <a:ext cx="12981931" cy="619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804"/>
              </a:lnSpc>
            </a:pPr>
            <a:r>
              <a:rPr lang="en-US" sz="6325" spc="12">
                <a:solidFill>
                  <a:srgbClr val="2A2952"/>
                </a:solidFill>
                <a:latin typeface="Telegraf Medium"/>
              </a:rPr>
              <a:t>Kişiyle aynı yaş grubunda olan kişi veya kişilerin birbirlerine veya tek bir kişiye karşı fiziksel, sözel, ve duygusal olarak zarar verici davranışlarda bulunmasıdır.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305859" y="-1204106"/>
            <a:ext cx="2308027" cy="486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81"/>
              </a:lnSpc>
              <a:spcBef>
                <a:spcPct val="0"/>
              </a:spcBef>
            </a:pPr>
            <a:r>
              <a:rPr lang="en-US" sz="26844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D83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159471" y="8711565"/>
            <a:ext cx="1271004" cy="539059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25604" y="7693997"/>
            <a:ext cx="1271004" cy="539059"/>
            <a:chOff x="0" y="0"/>
            <a:chExt cx="2527300" cy="1071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3564" y="6951672"/>
            <a:ext cx="2664079" cy="405884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39395" y="3486150"/>
            <a:ext cx="8879944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91612F"/>
                </a:solidFill>
                <a:latin typeface="Clear Sans Regular Bold"/>
              </a:rPr>
              <a:t>Zorbalık Türleri Nelerdir?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728322" y="317939"/>
            <a:ext cx="5447434" cy="1990790"/>
            <a:chOff x="0" y="0"/>
            <a:chExt cx="7263246" cy="265438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 flipH="1">
              <a:off x="2304430" y="-2304430"/>
              <a:ext cx="2654386" cy="726324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365998" y="907860"/>
              <a:ext cx="6531250" cy="943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7"/>
                </a:lnSpc>
              </a:pPr>
              <a:r>
                <a:rPr lang="en-US" sz="5177">
                  <a:solidFill>
                    <a:srgbClr val="91612F"/>
                  </a:solidFill>
                  <a:latin typeface="Clear Sans Regular"/>
                </a:rPr>
                <a:t>Fiziksel Zorbalık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951429" y="2662205"/>
            <a:ext cx="6834133" cy="1990790"/>
            <a:chOff x="0" y="0"/>
            <a:chExt cx="9112177" cy="2654386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 flipH="1">
              <a:off x="3117503" y="-2304430"/>
              <a:ext cx="2654386" cy="7263246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0" y="910446"/>
              <a:ext cx="9112177" cy="938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77"/>
                </a:lnSpc>
                <a:spcBef>
                  <a:spcPct val="0"/>
                </a:spcBef>
              </a:pPr>
              <a:r>
                <a:rPr lang="en-US" sz="5177" u="none">
                  <a:solidFill>
                    <a:srgbClr val="91612F"/>
                  </a:solidFill>
                  <a:latin typeface="Clear Sans Regular"/>
                </a:rPr>
                <a:t>Sözel Zorbalık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644778" y="5302540"/>
            <a:ext cx="5614522" cy="2051853"/>
            <a:chOff x="0" y="0"/>
            <a:chExt cx="7486030" cy="2735804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 flipH="1">
              <a:off x="2375113" y="-2375113"/>
              <a:ext cx="2735804" cy="748603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8206" y="949081"/>
              <a:ext cx="7226834" cy="942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77"/>
                </a:lnSpc>
                <a:spcBef>
                  <a:spcPct val="0"/>
                </a:spcBef>
              </a:pPr>
              <a:r>
                <a:rPr lang="en-US" sz="5177" u="none">
                  <a:solidFill>
                    <a:srgbClr val="91612F"/>
                  </a:solidFill>
                  <a:latin typeface="Clear Sans Regular"/>
                </a:rPr>
                <a:t>Duygusal Zorbalık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561834" y="7693997"/>
            <a:ext cx="5697466" cy="2082165"/>
            <a:chOff x="0" y="0"/>
            <a:chExt cx="7596622" cy="2776220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5400000" flipH="1">
              <a:off x="2410201" y="-2410201"/>
              <a:ext cx="2776220" cy="7596622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899126" y="967060"/>
              <a:ext cx="5798369" cy="94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77"/>
                </a:lnSpc>
                <a:spcBef>
                  <a:spcPct val="0"/>
                </a:spcBef>
              </a:pPr>
              <a:r>
                <a:rPr lang="en-US" sz="5177" u="none">
                  <a:solidFill>
                    <a:srgbClr val="91612F"/>
                  </a:solidFill>
                  <a:latin typeface="Clear Sans Regular"/>
                </a:rPr>
                <a:t>Siber Zorbalık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565241" y="8031297"/>
            <a:ext cx="3900206" cy="28932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002724">
            <a:off x="15842739" y="-135903"/>
            <a:ext cx="3900206" cy="289324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4B9FA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159471" y="8711565"/>
            <a:ext cx="1271004" cy="539059"/>
            <a:chOff x="0" y="0"/>
            <a:chExt cx="2527300" cy="1071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767267" y="4302761"/>
            <a:ext cx="8163401" cy="151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320"/>
              </a:lnSpc>
              <a:spcBef>
                <a:spcPct val="0"/>
              </a:spcBef>
            </a:pPr>
            <a:r>
              <a:rPr lang="en-US" sz="8800">
                <a:solidFill>
                  <a:srgbClr val="672D82"/>
                </a:solidFill>
                <a:latin typeface="Clear Sans Regular Bold"/>
              </a:rPr>
              <a:t>F</a:t>
            </a:r>
            <a:r>
              <a:rPr lang="en-US" sz="8800" u="none">
                <a:solidFill>
                  <a:srgbClr val="672D82"/>
                </a:solidFill>
                <a:latin typeface="Clear Sans Regular Bold"/>
              </a:rPr>
              <a:t>iziksel Zorbalık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04137" y="912132"/>
            <a:ext cx="7020489" cy="840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</a:pPr>
            <a:r>
              <a:rPr lang="en-US" sz="3196">
                <a:solidFill>
                  <a:srgbClr val="672D82"/>
                </a:solidFill>
                <a:latin typeface="Clear Sans Regular Bold"/>
              </a:rPr>
              <a:t>Zorbalık fiziksel olarak ortaya çıktığında bu durum “şiddet” olarak tanımlanabilir.</a:t>
            </a:r>
          </a:p>
          <a:p>
            <a:pPr algn="ctr">
              <a:lnSpc>
                <a:spcPts val="4474"/>
              </a:lnSpc>
            </a:pPr>
            <a:endParaRPr/>
          </a:p>
          <a:p>
            <a:pPr algn="ctr">
              <a:lnSpc>
                <a:spcPts val="4474"/>
              </a:lnSpc>
            </a:pPr>
            <a:r>
              <a:rPr lang="en-US" sz="3196">
                <a:solidFill>
                  <a:srgbClr val="672D82"/>
                </a:solidFill>
                <a:latin typeface="Clear Sans Regular Bold"/>
              </a:rPr>
              <a:t>Okullarda en çok görülen zorbalık türüdür.</a:t>
            </a:r>
          </a:p>
          <a:p>
            <a:pPr algn="ctr">
              <a:lnSpc>
                <a:spcPts val="4474"/>
              </a:lnSpc>
            </a:pPr>
            <a:endParaRPr/>
          </a:p>
          <a:p>
            <a:pPr algn="ctr">
              <a:lnSpc>
                <a:spcPts val="4474"/>
              </a:lnSpc>
            </a:pPr>
            <a:r>
              <a:rPr lang="en-US" sz="3196">
                <a:solidFill>
                  <a:srgbClr val="672D82"/>
                </a:solidFill>
                <a:latin typeface="Clear Sans Regular Bold"/>
              </a:rPr>
              <a:t>Dışarıdan ve öğretmenler tarafından kolayca fark edilebilir.</a:t>
            </a:r>
          </a:p>
          <a:p>
            <a:pPr algn="ctr">
              <a:lnSpc>
                <a:spcPts val="4474"/>
              </a:lnSpc>
            </a:pPr>
            <a:endParaRPr/>
          </a:p>
          <a:p>
            <a:pPr algn="ctr">
              <a:lnSpc>
                <a:spcPts val="4474"/>
              </a:lnSpc>
            </a:pPr>
            <a:r>
              <a:rPr lang="en-US" sz="3196">
                <a:solidFill>
                  <a:srgbClr val="672D82"/>
                </a:solidFill>
                <a:latin typeface="Clear Sans Regular Bold"/>
              </a:rPr>
              <a:t>Vurmak, tekme atmak, özel bölgelerine dokunmak, saç çekmek ve kendine ait olmayan eşyaya zarar verme vs.</a:t>
            </a:r>
          </a:p>
          <a:p>
            <a:pPr algn="ctr">
              <a:lnSpc>
                <a:spcPts val="4474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292825">
            <a:off x="-1005998" y="-1515405"/>
            <a:ext cx="5090523" cy="4627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159471" y="8502015"/>
            <a:ext cx="1271004" cy="539059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64587" y="8032662"/>
            <a:ext cx="3944331" cy="39299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8526" flipH="1">
            <a:off x="1613515" y="8869768"/>
            <a:ext cx="2424010" cy="241519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5400000">
            <a:off x="8938738" y="5042278"/>
            <a:ext cx="1253006" cy="842482"/>
            <a:chOff x="0" y="0"/>
            <a:chExt cx="1930400" cy="12979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D1E1A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4302761"/>
            <a:ext cx="7156132" cy="151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320"/>
              </a:lnSpc>
              <a:spcBef>
                <a:spcPct val="0"/>
              </a:spcBef>
            </a:pPr>
            <a:r>
              <a:rPr lang="en-US" sz="8800">
                <a:solidFill>
                  <a:srgbClr val="5C7424"/>
                </a:solidFill>
                <a:latin typeface="Clear Sans Regular Bold"/>
              </a:rPr>
              <a:t>Sözel</a:t>
            </a:r>
            <a:r>
              <a:rPr lang="en-US" sz="8800" u="none">
                <a:solidFill>
                  <a:srgbClr val="5C7424"/>
                </a:solidFill>
                <a:latin typeface="Clear Sans Regular Bold"/>
              </a:rPr>
              <a:t> Zorbalık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23864" y="556895"/>
            <a:ext cx="6927703" cy="912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Sözel zorbalık daha çok konuşarak gerçekleştirilen zorbalık türüdür. Fiziksel zorbalıktan farklı bir biçimde doğrudan fiziksel bir temas bulunmamaktadır.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/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Fakat özellikle duygusal açıdan zorbalık gören kişiye önemli sorunlar yarattığı görülmektedir.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/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• Hakaret etme,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• Kaba ve çirkin sözler söyleme,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• Utandırma,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• Küçük düşürme,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• Alay etme,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• Dalga geçme,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• Hoşa gitmeyen, küçük düşürücü isimler (lakap) takma,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>
                <a:solidFill>
                  <a:srgbClr val="5C7424"/>
                </a:solidFill>
                <a:latin typeface="Clear Sans Regular Bold"/>
              </a:rPr>
              <a:t>• Aşağılayıcı bir biçimde gülme bunlara örnektir.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555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59471" y="8711565"/>
            <a:ext cx="1271004" cy="539059"/>
            <a:chOff x="0" y="0"/>
            <a:chExt cx="2527300" cy="1071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-1916801" y="5096427"/>
            <a:ext cx="7205913" cy="6958917"/>
            <a:chOff x="0" y="0"/>
            <a:chExt cx="9607884" cy="927855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8485873">
              <a:off x="1336211" y="1632625"/>
              <a:ext cx="5969430" cy="637511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9178349">
              <a:off x="6211312" y="5651230"/>
              <a:ext cx="2834350" cy="315565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7274544">
              <a:off x="1361978" y="452186"/>
              <a:ext cx="2834350" cy="3155653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028700" y="4416112"/>
            <a:ext cx="7887295" cy="130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640"/>
              </a:lnSpc>
              <a:spcBef>
                <a:spcPct val="0"/>
              </a:spcBef>
            </a:pPr>
            <a:r>
              <a:rPr lang="en-US" sz="7600">
                <a:solidFill>
                  <a:srgbClr val="7D0C10"/>
                </a:solidFill>
                <a:latin typeface="Clear Sans Regular Bold"/>
              </a:rPr>
              <a:t>Duygusal</a:t>
            </a:r>
            <a:r>
              <a:rPr lang="en-US" sz="7600" u="none">
                <a:solidFill>
                  <a:srgbClr val="7D0C10"/>
                </a:solidFill>
                <a:latin typeface="Clear Sans Regular Bold"/>
              </a:rPr>
              <a:t> Zorbalık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86482" y="1233601"/>
            <a:ext cx="7864910" cy="798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4391" lvl="1" indent="-327195" algn="l">
              <a:lnSpc>
                <a:spcPts val="4243"/>
              </a:lnSpc>
              <a:buFont typeface="Arial"/>
              <a:buChar char="•"/>
            </a:pPr>
            <a:r>
              <a:rPr lang="en-US" sz="3030" u="none">
                <a:solidFill>
                  <a:srgbClr val="7D0C10"/>
                </a:solidFill>
                <a:latin typeface="Clear Sans Regular Bold"/>
              </a:rPr>
              <a:t>Yokmuş gibi davranma, görmezlikten gelme,</a:t>
            </a:r>
          </a:p>
          <a:p>
            <a:pPr marL="654391" lvl="1" indent="-327195" algn="l">
              <a:lnSpc>
                <a:spcPts val="4243"/>
              </a:lnSpc>
              <a:buFont typeface="Arial"/>
              <a:buChar char="•"/>
            </a:pPr>
            <a:r>
              <a:rPr lang="en-US" sz="3030" u="none">
                <a:solidFill>
                  <a:srgbClr val="7D0C10"/>
                </a:solidFill>
                <a:latin typeface="Clear Sans Regular Bold"/>
              </a:rPr>
              <a:t>Dışlamak, gruba almayarak yalnızlığa terk etme, </a:t>
            </a:r>
          </a:p>
          <a:p>
            <a:pPr marL="654391" lvl="1" indent="-327195" algn="l">
              <a:lnSpc>
                <a:spcPts val="4243"/>
              </a:lnSpc>
              <a:buFont typeface="Arial"/>
              <a:buChar char="•"/>
            </a:pPr>
            <a:r>
              <a:rPr lang="en-US" sz="3030" u="none">
                <a:solidFill>
                  <a:srgbClr val="7D0C10"/>
                </a:solidFill>
                <a:latin typeface="Clear Sans Regular Bold"/>
              </a:rPr>
              <a:t>Zorbalık gören kişinin diğer öğrencilerle konuşmasını ve arkadaşlık kurmasını engelleme, </a:t>
            </a:r>
          </a:p>
          <a:p>
            <a:pPr marL="654391" lvl="1" indent="-327195" algn="l">
              <a:lnSpc>
                <a:spcPts val="4243"/>
              </a:lnSpc>
              <a:buFont typeface="Arial"/>
              <a:buChar char="•"/>
            </a:pPr>
            <a:r>
              <a:rPr lang="en-US" sz="3030" u="none">
                <a:solidFill>
                  <a:srgbClr val="7D0C10"/>
                </a:solidFill>
                <a:latin typeface="Clear Sans Regular Bold"/>
              </a:rPr>
              <a:t>Oyun ya da diğer etkinliklere almama, </a:t>
            </a:r>
          </a:p>
          <a:p>
            <a:pPr marL="654391" lvl="1" indent="-327195" algn="l">
              <a:lnSpc>
                <a:spcPts val="4243"/>
              </a:lnSpc>
              <a:buFont typeface="Arial"/>
              <a:buChar char="•"/>
            </a:pPr>
            <a:r>
              <a:rPr lang="en-US" sz="3030" u="none">
                <a:solidFill>
                  <a:srgbClr val="7D0C10"/>
                </a:solidFill>
                <a:latin typeface="Clear Sans Regular Bold"/>
              </a:rPr>
              <a:t>dedikodu yaymak, </a:t>
            </a:r>
          </a:p>
          <a:p>
            <a:pPr marL="654391" lvl="1" indent="-327195" algn="l">
              <a:lnSpc>
                <a:spcPts val="4243"/>
              </a:lnSpc>
              <a:buFont typeface="Arial"/>
              <a:buChar char="•"/>
            </a:pPr>
            <a:r>
              <a:rPr lang="en-US" sz="3030" u="none">
                <a:solidFill>
                  <a:srgbClr val="7D0C10"/>
                </a:solidFill>
                <a:latin typeface="Clear Sans Regular Bold"/>
              </a:rPr>
              <a:t>Utandırmak</a:t>
            </a:r>
          </a:p>
          <a:p>
            <a:pPr marL="654391" lvl="1" indent="-327195" algn="l">
              <a:lnSpc>
                <a:spcPts val="4243"/>
              </a:lnSpc>
              <a:buFont typeface="Arial"/>
              <a:buChar char="•"/>
            </a:pPr>
            <a:r>
              <a:rPr lang="en-US" sz="3030" u="none">
                <a:solidFill>
                  <a:srgbClr val="7D0C10"/>
                </a:solidFill>
                <a:latin typeface="Clear Sans Regular Bold"/>
              </a:rPr>
              <a:t>Arkadaşlarını mağdura karşı kışkırtarak aralarının bozulmasına çalışma</a:t>
            </a:r>
          </a:p>
          <a:p>
            <a:pPr marL="654391" lvl="1" indent="-327195" algn="l">
              <a:lnSpc>
                <a:spcPts val="4243"/>
              </a:lnSpc>
              <a:buFont typeface="Arial"/>
              <a:buChar char="•"/>
            </a:pPr>
            <a:r>
              <a:rPr lang="en-US" sz="3030" u="none">
                <a:solidFill>
                  <a:srgbClr val="7D0C10"/>
                </a:solidFill>
                <a:latin typeface="Clear Sans Regular Bold"/>
              </a:rPr>
              <a:t>Arkadaşının sırlarını başkalarına anlatılarak zor duruma düşürme</a:t>
            </a:r>
          </a:p>
          <a:p>
            <a:pPr algn="l">
              <a:lnSpc>
                <a:spcPts val="4243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09181" y="8981094"/>
            <a:ext cx="1873061" cy="187306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FD1C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415444">
            <a:off x="16370254" y="405050"/>
            <a:ext cx="2474449" cy="376993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9FD1C2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159471" y="8711565"/>
            <a:ext cx="1271004" cy="539059"/>
            <a:chOff x="0" y="0"/>
            <a:chExt cx="2527300" cy="1071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028700" y="4373566"/>
            <a:ext cx="7430368" cy="137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2A2952"/>
                </a:solidFill>
                <a:latin typeface="Clear Sans Regular Bold"/>
              </a:rPr>
              <a:t>Siber</a:t>
            </a:r>
            <a:r>
              <a:rPr lang="en-US" sz="8000" u="none">
                <a:solidFill>
                  <a:srgbClr val="2A2952"/>
                </a:solidFill>
                <a:latin typeface="Clear Sans Regular Bold"/>
              </a:rPr>
              <a:t> Zorbalık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04270" y="589978"/>
            <a:ext cx="7403208" cy="932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2"/>
              </a:lnSpc>
            </a:pPr>
            <a:endParaRPr/>
          </a:p>
          <a:p>
            <a:pPr>
              <a:lnSpc>
                <a:spcPts val="3732"/>
              </a:lnSpc>
            </a:pPr>
            <a:r>
              <a:rPr lang="en-US" sz="2666">
                <a:solidFill>
                  <a:srgbClr val="2A2952"/>
                </a:solidFill>
                <a:latin typeface="Clear Sans Regular Bold"/>
              </a:rPr>
              <a:t>Siber zorbalık, diğer kişilere zarar vermek amacıyla, bir birey ya da grup tarafından, cep telefonu ve web siteleri  gibi teknolojileri kullanarak yapılan kasten, tekrarlayıcı ve düşmanca davranışlardır. </a:t>
            </a:r>
          </a:p>
          <a:p>
            <a:pPr>
              <a:lnSpc>
                <a:spcPts val="3732"/>
              </a:lnSpc>
            </a:pPr>
            <a:endParaRPr/>
          </a:p>
          <a:p>
            <a:pPr>
              <a:lnSpc>
                <a:spcPts val="3732"/>
              </a:lnSpc>
            </a:pPr>
            <a:r>
              <a:rPr lang="en-US" sz="2666">
                <a:solidFill>
                  <a:srgbClr val="2A2952"/>
                </a:solidFill>
                <a:latin typeface="Clear Sans Regular Bold"/>
              </a:rPr>
              <a:t>Siber zorbalığın diğer zorbalık türleri kadar kişiye zarar vermektedir.</a:t>
            </a:r>
          </a:p>
          <a:p>
            <a:pPr>
              <a:lnSpc>
                <a:spcPts val="3732"/>
              </a:lnSpc>
            </a:pPr>
            <a:endParaRPr/>
          </a:p>
          <a:p>
            <a:pPr>
              <a:lnSpc>
                <a:spcPts val="3732"/>
              </a:lnSpc>
            </a:pPr>
            <a:r>
              <a:rPr lang="en-US" sz="2666">
                <a:solidFill>
                  <a:srgbClr val="2A2952"/>
                </a:solidFill>
                <a:latin typeface="Clear Sans Regular Bold"/>
              </a:rPr>
              <a:t>-Kötüleyici ya da tehdit edici mesajların gönderilmesi, rahatsız etme durumunun açık bir biçimde yapılması.</a:t>
            </a:r>
          </a:p>
          <a:p>
            <a:pPr>
              <a:lnSpc>
                <a:spcPts val="3732"/>
              </a:lnSpc>
            </a:pPr>
            <a:endParaRPr/>
          </a:p>
          <a:p>
            <a:pPr>
              <a:lnSpc>
                <a:spcPts val="3732"/>
              </a:lnSpc>
            </a:pPr>
            <a:r>
              <a:rPr lang="en-US" sz="2666">
                <a:solidFill>
                  <a:srgbClr val="2A2952"/>
                </a:solidFill>
                <a:latin typeface="Clear Sans Regular Bold"/>
              </a:rPr>
              <a:t>-Utandırıcı resimlerin gönderilmesi, kötü esprilerin yapılması, bir internet sitesinde kurban hakkında olumsuz saldırıların gerçekleştirilmesi</a:t>
            </a:r>
          </a:p>
          <a:p>
            <a:pPr>
              <a:lnSpc>
                <a:spcPts val="3732"/>
              </a:lnSpc>
            </a:pPr>
            <a:endParaRPr/>
          </a:p>
          <a:p>
            <a:pPr marL="0" lvl="0" indent="0" algn="l">
              <a:lnSpc>
                <a:spcPts val="3732"/>
              </a:lnSpc>
              <a:spcBef>
                <a:spcPct val="0"/>
              </a:spcBef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8726">
            <a:off x="-1021103" y="6735294"/>
            <a:ext cx="4099606" cy="449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29619" flipH="1">
            <a:off x="2456203" y="6622049"/>
            <a:ext cx="3892066" cy="527250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984164" y="7512419"/>
            <a:ext cx="1271004" cy="539059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5363">
            <a:off x="-383687" y="8195978"/>
            <a:ext cx="2317231" cy="3056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66487" y="8540759"/>
            <a:ext cx="2125762" cy="23667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46173">
            <a:off x="5046345" y="9421553"/>
            <a:ext cx="1554657" cy="17308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0609695" y="-293749"/>
            <a:ext cx="2380741" cy="36271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462922" y="-523875"/>
            <a:ext cx="1529327" cy="323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2"/>
              </a:lnSpc>
              <a:spcBef>
                <a:spcPct val="0"/>
              </a:spcBef>
            </a:pPr>
            <a:r>
              <a:rPr lang="en-US" sz="17787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312827"/>
            <a:ext cx="7049278" cy="521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351"/>
              </a:lnSpc>
              <a:spcBef>
                <a:spcPct val="0"/>
              </a:spcBef>
            </a:pPr>
            <a:r>
              <a:rPr lang="en-US" sz="7394">
                <a:solidFill>
                  <a:srgbClr val="91612F"/>
                </a:solidFill>
                <a:latin typeface="Clear Sans Regular Bold"/>
              </a:rPr>
              <a:t>Z</a:t>
            </a:r>
            <a:r>
              <a:rPr lang="en-US" sz="7394" u="none">
                <a:solidFill>
                  <a:srgbClr val="91612F"/>
                </a:solidFill>
                <a:latin typeface="Clear Sans Regular Bold"/>
              </a:rPr>
              <a:t>orbalık Sürecinde Yer Alan Kişiler Kimlerdir?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478159" y="2139546"/>
            <a:ext cx="2380741" cy="36271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0609695" y="4777995"/>
            <a:ext cx="2380741" cy="36271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478159" y="6720175"/>
            <a:ext cx="2380741" cy="362716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986482" y="1028662"/>
            <a:ext cx="362716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603F1C"/>
                </a:solidFill>
                <a:latin typeface="Clear Sans Regular"/>
              </a:rPr>
              <a:t>KURBAN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54122" y="3462316"/>
            <a:ext cx="3028815" cy="88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u="none">
                <a:solidFill>
                  <a:srgbClr val="603F1C"/>
                </a:solidFill>
                <a:latin typeface="Clear Sans Regular"/>
              </a:rPr>
              <a:t>ZORBA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34133" y="5638443"/>
            <a:ext cx="253186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u="none">
                <a:solidFill>
                  <a:srgbClr val="603F1C"/>
                </a:solidFill>
                <a:latin typeface="Clear Sans Regular"/>
              </a:rPr>
              <a:t>ZORBA </a:t>
            </a:r>
          </a:p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u="none">
                <a:solidFill>
                  <a:srgbClr val="603F1C"/>
                </a:solidFill>
                <a:latin typeface="Clear Sans Regular"/>
              </a:rPr>
              <a:t>KURBAN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57472" y="8042586"/>
            <a:ext cx="262211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u="none">
                <a:solidFill>
                  <a:srgbClr val="603F1C"/>
                </a:solidFill>
                <a:latin typeface="Clear Sans Regular"/>
              </a:rPr>
              <a:t>İZLEYİCİ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39395" y="3486150"/>
            <a:ext cx="7890361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91612F"/>
                </a:solidFill>
                <a:latin typeface="Clear Sans Regular"/>
              </a:rPr>
              <a:t>Kurban Neler Hissedebilir?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58654" y="6644494"/>
            <a:ext cx="1727547" cy="364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29"/>
              </a:lnSpc>
              <a:spcBef>
                <a:spcPct val="0"/>
              </a:spcBef>
            </a:pPr>
            <a:r>
              <a:rPr lang="en-US" sz="20092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93168" y="-1666797"/>
            <a:ext cx="3944331" cy="39299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8526" flipH="1">
            <a:off x="-572771" y="-726879"/>
            <a:ext cx="2424010" cy="241519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073711" y="1096832"/>
            <a:ext cx="7284579" cy="802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3427" lvl="1" indent="-376714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Benlik saygısı düşebilir ve bunu geri kazanmak uzun zaman alabilir.</a:t>
            </a:r>
          </a:p>
          <a:p>
            <a:pPr marL="753427" lvl="1" indent="-376714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Kendine ve diğerlerine olan güven azalabilir.</a:t>
            </a:r>
          </a:p>
          <a:p>
            <a:pPr marL="753427" lvl="1" indent="-376714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Arkadaşlarından soyutlanabilir ve yalnız kalabilir.</a:t>
            </a:r>
          </a:p>
          <a:p>
            <a:pPr marL="753427" lvl="1" indent="-376714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Depresyona girebilir.</a:t>
            </a:r>
          </a:p>
          <a:p>
            <a:pPr marL="753427" lvl="1" indent="-376714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Devamsızlığı artabilir ya da okulu terk edebilir.</a:t>
            </a:r>
          </a:p>
          <a:p>
            <a:pPr marL="753427" lvl="1" indent="-376714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Öfkesini başkalarına yönlendirebilir.</a:t>
            </a:r>
          </a:p>
          <a:p>
            <a:pPr>
              <a:lnSpc>
                <a:spcPts val="4885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Özel</PresentationFormat>
  <Paragraphs>90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4" baseType="lpstr">
      <vt:lpstr>Arial</vt:lpstr>
      <vt:lpstr>Jingleberry Bold</vt:lpstr>
      <vt:lpstr>Telegraf Medium</vt:lpstr>
      <vt:lpstr>Telegraf Bold</vt:lpstr>
      <vt:lpstr>Clear Sans Regular Bold</vt:lpstr>
      <vt:lpstr>Clear Sans Regular</vt:lpstr>
      <vt:lpstr>Calibri</vt:lpstr>
      <vt:lpstr>Arimo Bold</vt:lpstr>
      <vt:lpstr>Abril Fatface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zorbalığı nedir?</dc:title>
  <dc:creator>ARZU ERASLAN</dc:creator>
  <cp:lastModifiedBy>ZAFER İLKOKULU</cp:lastModifiedBy>
  <cp:revision>1</cp:revision>
  <dcterms:created xsi:type="dcterms:W3CDTF">2006-08-16T00:00:00Z</dcterms:created>
  <dcterms:modified xsi:type="dcterms:W3CDTF">2022-04-05T10:29:06Z</dcterms:modified>
  <dc:identifier>DAE5QMpCaNw</dc:identifier>
</cp:coreProperties>
</file>